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_rels/notesSlide25.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13.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5.jpeg" ContentType="image/jpeg"/>
  <Override PartName="/ppt/media/image22.png" ContentType="image/png"/>
  <Override PartName="/ppt/media/image20.png" ContentType="image/png"/>
  <Override PartName="/ppt/media/image24.jpeg" ContentType="image/jpeg"/>
  <Override PartName="/ppt/media/image19.jpeg" ContentType="image/jpeg"/>
  <Override PartName="/ppt/media/image18.jpeg" ContentType="image/jpeg"/>
  <Override PartName="/ppt/media/image17.jpeg" ContentType="image/jpeg"/>
  <Override PartName="/ppt/media/image16.jpeg" ContentType="image/jpeg"/>
  <Override PartName="/ppt/media/image13.png" ContentType="image/png"/>
  <Override PartName="/ppt/media/image23.png" ContentType="image/png"/>
  <Override PartName="/ppt/media/image12.png" ContentType="image/png"/>
  <Override PartName="/ppt/media/image14.jpeg" ContentType="image/jpeg"/>
  <Override PartName="/ppt/media/image11.png" ContentType="image/png"/>
  <Override PartName="/ppt/media/image9.png" ContentType="image/png"/>
  <Override PartName="/ppt/media/image15.png" ContentType="image/png"/>
  <Override PartName="/ppt/media/image26.jpeg" ContentType="image/jpeg"/>
  <Override PartName="/ppt/media/image8.png" ContentType="image/png"/>
  <Override PartName="/ppt/media/image21.png" ContentType="image/png"/>
  <Override PartName="/ppt/media/image7.jpeg" ContentType="image/jpeg"/>
  <Override PartName="/ppt/media/image6.png" ContentType="image/png"/>
  <Override PartName="/ppt/media/image10.jpeg" ContentType="image/jpeg"/>
  <Override PartName="/ppt/media/image5.png" ContentType="image/png"/>
  <Override PartName="/ppt/media/image4.jpeg" ContentType="image/jpeg"/>
  <Override PartName="/ppt/media/image3.png" ContentType="image/png"/>
  <Override PartName="/ppt/media/image2.png" ContentType="image/png"/>
  <Override PartName="/ppt/media/image1.jpeg" ContentType="image/jpe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18"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19"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20"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21" name="PlaceHolder 5"/>
          <p:cNvSpPr>
            <a:spLocks noGrp="1"/>
          </p:cNvSpPr>
          <p:nvPr>
            <p:ph type="sldNum"/>
          </p:nvPr>
        </p:nvSpPr>
        <p:spPr>
          <a:xfrm>
            <a:off x="4399200" y="9555480"/>
            <a:ext cx="3372840" cy="502560"/>
          </a:xfrm>
          <a:prstGeom prst="rect">
            <a:avLst/>
          </a:prstGeom>
        </p:spPr>
        <p:txBody>
          <a:bodyPr lIns="0" rIns="0" tIns="0" bIns="0" anchor="b"/>
          <a:p>
            <a:pPr algn="r"/>
            <a:fld id="{956FE36E-5ACD-49D2-81C6-69BA10434D1B}"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Latency from points across the world can easily be 200ms+</a:t>
            </a:r>
            <a:endParaRPr/>
          </a:p>
          <a:p>
            <a:r>
              <a:rPr lang="en-US" sz="2000" strike="noStrike">
                <a:latin typeface="Arial"/>
              </a:rPr>
              <a:t>- this is a problem.  This is a bad experience.</a:t>
            </a:r>
            <a:endParaRPr/>
          </a:p>
          <a:p>
            <a:r>
              <a:rPr lang="en-US" sz="2000" strike="noStrike">
                <a:latin typeface="Arial"/>
              </a:rPr>
              <a:t>- Could build datacenters around the world, and </a:t>
            </a:r>
            <a:r>
              <a:rPr lang="en-US" sz="2000" strike="noStrike" u="sng">
                <a:latin typeface="Arial"/>
              </a:rPr>
              <a:t>then</a:t>
            </a:r>
            <a:r>
              <a:rPr lang="en-US" sz="2000" strike="noStrike">
                <a:latin typeface="Arial"/>
              </a:rPr>
              <a:t> start building BCM system … but hat is a very big CapEx</a:t>
            </a:r>
            <a:endParaRPr/>
          </a:p>
          <a:p>
            <a:r>
              <a:rPr lang="en-US" sz="2000" strike="noStrike">
                <a:latin typeface="Arial"/>
              </a:rPr>
              <a:t>- IaaS lets us rent capacity around the world without the massive CapEx</a:t>
            </a:r>
            <a:endParaRPr/>
          </a:p>
          <a:p>
            <a:r>
              <a:rPr lang="en-US" sz="2000" strike="noStrike">
                <a:latin typeface="Arial"/>
              </a:rPr>
              <a:t>- IaaS is much more expensive in the long run but much cheaper (and quicker) in the short term</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In 2000, Eric Brewer conjectured that a distributed system cannot simultaneously provide all three of the following desirable properties:</a:t>
            </a:r>
            <a:endParaRPr/>
          </a:p>
          <a:p>
            <a:endParaRPr/>
          </a:p>
          <a:p>
            <a:r>
              <a:rPr lang="en-US" sz="2000">
                <a:latin typeface="Arial"/>
              </a:rPr>
              <a:t>Consistency: A read sees all previously completed writes.</a:t>
            </a:r>
            <a:endParaRPr/>
          </a:p>
          <a:p>
            <a:r>
              <a:rPr lang="en-US" sz="2000">
                <a:latin typeface="Arial"/>
              </a:rPr>
              <a:t>Availability: Reads and writes always succeed.</a:t>
            </a:r>
            <a:endParaRPr/>
          </a:p>
          <a:p>
            <a:r>
              <a:rPr lang="en-US" sz="2000">
                <a:latin typeface="Arial"/>
              </a:rPr>
              <a:t>Partition tolerance: Guaranteed properties are maintained even when network failures prevent some machines from communicating with others.</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Making our way through software which will support the team.</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Must think about the future.  Must build for the future, whatever that may be.  Stay 3 steps ahead!</a:t>
            </a:r>
            <a:endParaRPr/>
          </a:p>
          <a:p>
            <a:endParaRPr/>
          </a:p>
          <a:p>
            <a:r>
              <a:rPr lang="en-US" sz="2000" strike="noStrike">
                <a:latin typeface="Arial"/>
              </a:rPr>
              <a:t>Not just solving the problem at hand right this moment right now!</a:t>
            </a:r>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Security is a process and not just something you tack on at the end</a:t>
            </a:r>
            <a:endParaRPr/>
          </a:p>
          <a:p>
            <a:r>
              <a:rPr lang="en-US" sz="2000">
                <a:latin typeface="Arial"/>
              </a:rPr>
              <a:t>Must build security throughout entire stack</a:t>
            </a:r>
            <a:endParaRPr/>
          </a:p>
          <a:p>
            <a:endParaRPr/>
          </a:p>
          <a:p>
            <a:r>
              <a:rPr lang="en-US" sz="2000">
                <a:latin typeface="Arial"/>
              </a:rPr>
              <a:t>Data at rest, in use, in transit</a:t>
            </a:r>
            <a:endParaRPr/>
          </a:p>
          <a:p>
            <a:endParaRPr/>
          </a:p>
          <a:p>
            <a:r>
              <a:rPr lang="en-US" sz="2000">
                <a:latin typeface="Arial"/>
              </a:rPr>
              <a:t>Encryption, Auditing, Access Controls</a:t>
            </a:r>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Cloud Strategy: Build across provider platforms</a:t>
            </a:r>
            <a:endParaRPr/>
          </a:p>
          <a:p>
            <a:endParaRPr/>
          </a:p>
          <a:p>
            <a:r>
              <a:rPr lang="en-US" sz="2000" strike="noStrike">
                <a:latin typeface="Arial"/>
              </a:rPr>
              <a:t>- Build cloud &amp; app infrastructure to be portable</a:t>
            </a:r>
            <a:endParaRPr/>
          </a:p>
          <a:p>
            <a:r>
              <a:rPr lang="en-US" sz="2000" strike="noStrike">
                <a:latin typeface="Arial"/>
              </a:rPr>
              <a:t>- Avoid vendor lockin, but find the right balance</a:t>
            </a:r>
            <a:endParaRPr/>
          </a:p>
          <a:p>
            <a:r>
              <a:rPr lang="en-US" sz="2000" strike="noStrike">
                <a:latin typeface="Arial"/>
              </a:rPr>
              <a:t>- Nothing worse than a rigid infrastructure that cannot be modified without a full rebuild/redesign/redeploy.</a:t>
            </a:r>
            <a:endParaRPr/>
          </a:p>
          <a:p>
            <a:r>
              <a:rPr lang="en-US" sz="2000" strike="noStrike">
                <a:latin typeface="Arial"/>
              </a:rPr>
              <a:t>- Not the times we live in anymore and we must remain flexible.</a:t>
            </a:r>
            <a:endParaRPr/>
          </a:p>
          <a:p>
            <a:r>
              <a:rPr lang="en-US" sz="2000" strike="noStrike">
                <a:latin typeface="Arial"/>
              </a:rPr>
              <a:t>- Cloud landscape is in a boom.  </a:t>
            </a:r>
            <a:r>
              <a:rPr b="1" lang="en-US" sz="2000" strike="noStrike">
                <a:latin typeface="Arial"/>
              </a:rPr>
              <a:t>Rapidly</a:t>
            </a:r>
            <a:r>
              <a:rPr lang="en-US" sz="2000" strike="noStrike">
                <a:latin typeface="Arial"/>
              </a:rPr>
              <a:t> evolving.</a:t>
            </a:r>
            <a:endParaRPr/>
          </a:p>
          <a:p>
            <a:r>
              <a:rPr lang="en-US" sz="2000" strike="noStrike">
                <a:latin typeface="Arial"/>
              </a:rPr>
              <a:t>- Must remain open to change once the dust settles.</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 Why:</a:t>
            </a:r>
            <a:endParaRPr/>
          </a:p>
          <a:p>
            <a:r>
              <a:rPr lang="en-US" sz="2000" strike="noStrike">
                <a:latin typeface="Arial"/>
              </a:rPr>
              <a:t>	</a:t>
            </a:r>
            <a:r>
              <a:rPr lang="en-US" sz="2000" strike="noStrike">
                <a:latin typeface="Arial"/>
              </a:rPr>
              <a:t>- Better music experience for customers</a:t>
            </a:r>
            <a:endParaRPr/>
          </a:p>
          <a:p>
            <a:r>
              <a:rPr lang="en-US" sz="2000" strike="noStrike">
                <a:latin typeface="Arial"/>
              </a:rPr>
              <a:t>	</a:t>
            </a:r>
            <a:r>
              <a:rPr lang="en-US" sz="2000" strike="noStrike">
                <a:latin typeface="Arial"/>
              </a:rPr>
              <a:t>- Increase/diversify product portfolio</a:t>
            </a:r>
            <a:endParaRPr/>
          </a:p>
          <a:p>
            <a:r>
              <a:rPr lang="en-US" sz="2000" strike="noStrike">
                <a:latin typeface="Arial"/>
              </a:rPr>
              <a:t>	</a:t>
            </a:r>
            <a:r>
              <a:rPr lang="en-US" sz="2000" strike="noStrike">
                <a:latin typeface="Arial"/>
              </a:rPr>
              <a:t>- Make money!</a:t>
            </a:r>
            <a:endParaRPr/>
          </a:p>
          <a:p>
            <a:r>
              <a:rPr lang="en-US" sz="2000" strike="noStrike">
                <a:latin typeface="Arial"/>
              </a:rPr>
              <a:t>- What:</a:t>
            </a:r>
            <a:endParaRPr/>
          </a:p>
          <a:p>
            <a:r>
              <a:rPr lang="en-US" sz="2000" strike="noStrike">
                <a:latin typeface="Arial"/>
              </a:rPr>
              <a:t>	</a:t>
            </a:r>
            <a:r>
              <a:rPr lang="en-US" sz="2000" strike="noStrike">
                <a:latin typeface="Arial"/>
              </a:rPr>
              <a:t>- Smart recommendatoin engine</a:t>
            </a:r>
            <a:endParaRPr/>
          </a:p>
          <a:p>
            <a:r>
              <a:rPr lang="en-US" sz="2000" strike="noStrike">
                <a:latin typeface="Arial"/>
              </a:rPr>
              <a:t>	</a:t>
            </a:r>
            <a:r>
              <a:rPr lang="en-US" sz="2000" strike="noStrike">
                <a:latin typeface="Arial"/>
              </a:rPr>
              <a:t>- Context aware</a:t>
            </a:r>
            <a:endParaRPr/>
          </a:p>
          <a:p>
            <a:r>
              <a:rPr lang="en-US" sz="2000" strike="noStrike">
                <a:latin typeface="Arial"/>
              </a:rPr>
              <a:t>	</a:t>
            </a:r>
            <a:r>
              <a:rPr lang="en-US" sz="2000" strike="noStrike">
                <a:latin typeface="Arial"/>
              </a:rPr>
              <a:t>- Learn about our customers</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EVERYTHING AS A SERVICE!</a:t>
            </a:r>
            <a:endParaRPr/>
          </a:p>
          <a:p>
            <a:endParaRPr/>
          </a:p>
          <a:p>
            <a:r>
              <a:rPr lang="en-US" sz="2000">
                <a:latin typeface="Arial"/>
              </a:rPr>
              <a:t>This has lead us to the concept of 'microservices'</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5"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6"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7" name="" descr=""/>
          <p:cNvPicPr/>
          <p:nvPr/>
        </p:nvPicPr>
        <p:blipFill>
          <a:blip r:embed="rId2"/>
          <a:stretch/>
        </p:blipFill>
        <p:spPr>
          <a:xfrm>
            <a:off x="2079000" y="1604520"/>
            <a:ext cx="4984920" cy="3977280"/>
          </a:xfrm>
          <a:prstGeom prst="rect">
            <a:avLst/>
          </a:prstGeom>
          <a:ln>
            <a:noFill/>
          </a:ln>
        </p:spPr>
      </p:pic>
      <p:pic>
        <p:nvPicPr>
          <p:cNvPr id="38"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76" name="" descr=""/>
          <p:cNvPicPr/>
          <p:nvPr/>
        </p:nvPicPr>
        <p:blipFill>
          <a:blip r:embed="rId2"/>
          <a:stretch/>
        </p:blipFill>
        <p:spPr>
          <a:xfrm>
            <a:off x="2079000" y="1604520"/>
            <a:ext cx="4984920" cy="3977280"/>
          </a:xfrm>
          <a:prstGeom prst="rect">
            <a:avLst/>
          </a:prstGeom>
          <a:ln>
            <a:noFill/>
          </a:ln>
        </p:spPr>
      </p:pic>
      <p:pic>
        <p:nvPicPr>
          <p:cNvPr id="77"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9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0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1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1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15" name="" descr=""/>
          <p:cNvPicPr/>
          <p:nvPr/>
        </p:nvPicPr>
        <p:blipFill>
          <a:blip r:embed="rId2"/>
          <a:stretch/>
        </p:blipFill>
        <p:spPr>
          <a:xfrm>
            <a:off x="2079000" y="1604520"/>
            <a:ext cx="4984920" cy="3977280"/>
          </a:xfrm>
          <a:prstGeom prst="rect">
            <a:avLst/>
          </a:prstGeom>
          <a:ln>
            <a:noFill/>
          </a:ln>
        </p:spPr>
      </p:pic>
      <p:pic>
        <p:nvPicPr>
          <p:cNvPr id="116" name="" descr=""/>
          <p:cNvPicPr/>
          <p:nvPr/>
        </p:nvPicPr>
        <p:blipFill>
          <a:blip r:embed="rId3"/>
          <a:stretch/>
        </p:blipFill>
        <p:spPr>
          <a:xfrm>
            <a:off x="207900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7"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3722400" y="6437520"/>
            <a:ext cx="1961640" cy="363960"/>
          </a:xfrm>
          <a:prstGeom prst="rect">
            <a:avLst/>
          </a:prstGeom>
          <a:noFill/>
          <a:ln>
            <a:noFill/>
          </a:ln>
        </p:spPr>
        <p:style>
          <a:lnRef idx="0"/>
          <a:fillRef idx="0"/>
          <a:effectRef idx="0"/>
          <a:fontRef idx="minor"/>
        </p:style>
      </p:sp>
      <p:sp>
        <p:nvSpPr>
          <p:cNvPr id="1"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Bose Corporation - Home Entertainment Division I  Highly Confidential</a:t>
            </a:r>
            <a:endParaRPr/>
          </a:p>
          <a:p>
            <a:pPr algn="ctr">
              <a:lnSpc>
                <a:spcPct val="100000"/>
              </a:lnSpc>
            </a:pPr>
            <a:endParaRPr/>
          </a:p>
        </p:txBody>
      </p:sp>
      <p:sp>
        <p:nvSpPr>
          <p:cNvPr id="2"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endParaRPr/>
          </a:p>
          <a:p>
            <a:pPr algn="r">
              <a:lnSpc>
                <a:spcPct val="100000"/>
              </a:lnSpc>
            </a:pPr>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9" name="CustomShape 1"/>
          <p:cNvSpPr/>
          <p:nvPr/>
        </p:nvSpPr>
        <p:spPr>
          <a:xfrm>
            <a:off x="3722400" y="6437520"/>
            <a:ext cx="1961640" cy="363960"/>
          </a:xfrm>
          <a:prstGeom prst="rect">
            <a:avLst/>
          </a:prstGeom>
          <a:noFill/>
          <a:ln>
            <a:noFill/>
          </a:ln>
        </p:spPr>
        <p:style>
          <a:lnRef idx="0"/>
          <a:fillRef idx="0"/>
          <a:effectRef idx="0"/>
          <a:fontRef idx="minor"/>
        </p:style>
      </p:sp>
      <p:sp>
        <p:nvSpPr>
          <p:cNvPr id="40"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Bose Corporation - Home Entertainment Division I  Highly Confidential</a:t>
            </a:r>
            <a:endParaRPr/>
          </a:p>
          <a:p>
            <a:pPr algn="ctr">
              <a:lnSpc>
                <a:spcPct val="100000"/>
              </a:lnSpc>
            </a:pPr>
            <a:endParaRPr/>
          </a:p>
        </p:txBody>
      </p:sp>
      <p:sp>
        <p:nvSpPr>
          <p:cNvPr id="41"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endParaRPr/>
          </a:p>
          <a:p>
            <a:pPr algn="r">
              <a:lnSpc>
                <a:spcPct val="100000"/>
              </a:lnSpc>
            </a:pPr>
            <a:endParaRPr/>
          </a:p>
        </p:txBody>
      </p:sp>
      <p:sp>
        <p:nvSpPr>
          <p:cNvPr id="42"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3"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8" name="CustomShape 1"/>
          <p:cNvSpPr/>
          <p:nvPr/>
        </p:nvSpPr>
        <p:spPr>
          <a:xfrm>
            <a:off x="3722400" y="6437520"/>
            <a:ext cx="1961640" cy="363960"/>
          </a:xfrm>
          <a:prstGeom prst="rect">
            <a:avLst/>
          </a:prstGeom>
          <a:noFill/>
          <a:ln>
            <a:noFill/>
          </a:ln>
        </p:spPr>
        <p:style>
          <a:lnRef idx="0"/>
          <a:fillRef idx="0"/>
          <a:effectRef idx="0"/>
          <a:fontRef idx="minor"/>
        </p:style>
      </p:sp>
      <p:sp>
        <p:nvSpPr>
          <p:cNvPr id="79" name="CustomShape 2"/>
          <p:cNvSpPr/>
          <p:nvPr/>
        </p:nvSpPr>
        <p:spPr>
          <a:xfrm>
            <a:off x="100080" y="6481080"/>
            <a:ext cx="7727040" cy="485640"/>
          </a:xfrm>
          <a:prstGeom prst="rect">
            <a:avLst/>
          </a:prstGeom>
          <a:noFill/>
          <a:ln>
            <a:noFill/>
          </a:ln>
        </p:spPr>
        <p:style>
          <a:lnRef idx="0"/>
          <a:fillRef idx="0"/>
          <a:effectRef idx="0"/>
          <a:fontRef idx="minor"/>
        </p:style>
        <p:txBody>
          <a:bodyPr lIns="90000" rIns="90000" tIns="45000" bIns="45000"/>
          <a:p>
            <a:pPr>
              <a:lnSpc>
                <a:spcPct val="100000"/>
              </a:lnSpc>
            </a:pPr>
            <a:r>
              <a:rPr b="1" lang="en-US" sz="800" strike="noStrike">
                <a:solidFill>
                  <a:srgbClr val="ffffff"/>
                </a:solidFill>
                <a:latin typeface="Arial"/>
                <a:ea typeface="DejaVu Sans"/>
              </a:rPr>
              <a:t>Bose Corporation - Home Entertainment Division I  Highly Confidential</a:t>
            </a:r>
            <a:endParaRPr/>
          </a:p>
          <a:p>
            <a:pPr algn="ctr">
              <a:lnSpc>
                <a:spcPct val="100000"/>
              </a:lnSpc>
            </a:pPr>
            <a:endParaRPr/>
          </a:p>
        </p:txBody>
      </p:sp>
      <p:sp>
        <p:nvSpPr>
          <p:cNvPr id="80" name="CustomShape 3"/>
          <p:cNvSpPr/>
          <p:nvPr/>
        </p:nvSpPr>
        <p:spPr>
          <a:xfrm>
            <a:off x="8543520" y="6458040"/>
            <a:ext cx="514440" cy="516240"/>
          </a:xfrm>
          <a:prstGeom prst="rect">
            <a:avLst/>
          </a:prstGeom>
          <a:noFill/>
          <a:ln>
            <a:noFill/>
          </a:ln>
        </p:spPr>
        <p:style>
          <a:lnRef idx="0"/>
          <a:fillRef idx="0"/>
          <a:effectRef idx="0"/>
          <a:fontRef idx="minor"/>
        </p:style>
        <p:txBody>
          <a:bodyPr lIns="90000" rIns="90000" tIns="45000" bIns="45000"/>
          <a:p>
            <a:pPr algn="r">
              <a:lnSpc>
                <a:spcPct val="100000"/>
              </a:lnSpc>
            </a:pPr>
            <a:endParaRPr/>
          </a:p>
          <a:p>
            <a:pPr algn="r">
              <a:lnSpc>
                <a:spcPct val="100000"/>
              </a:lnSpc>
            </a:pPr>
            <a:endParaRPr/>
          </a:p>
        </p:txBody>
      </p:sp>
      <p:sp>
        <p:nvSpPr>
          <p:cNvPr id="81" name="PlaceHolder 4"/>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82" name="PlaceHolder 5"/>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Relationship Id="rId3"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0" name="" descr=""/>
          <p:cNvPicPr/>
          <p:nvPr/>
        </p:nvPicPr>
        <p:blipFill>
          <a:blip r:embed="rId1"/>
          <a:stretch/>
        </p:blipFill>
        <p:spPr>
          <a:xfrm>
            <a:off x="0" y="549360"/>
            <a:ext cx="9142920" cy="585072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1" name="" descr=""/>
          <p:cNvPicPr/>
          <p:nvPr/>
        </p:nvPicPr>
        <p:blipFill>
          <a:blip r:embed="rId1"/>
          <a:stretch/>
        </p:blipFill>
        <p:spPr>
          <a:xfrm>
            <a:off x="0" y="951480"/>
            <a:ext cx="9144000" cy="53571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24120" y="854640"/>
            <a:ext cx="9143640" cy="51703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1491120" y="966960"/>
            <a:ext cx="6161760" cy="530784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24120" y="1088280"/>
            <a:ext cx="9143640" cy="52210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1467360" y="1053720"/>
            <a:ext cx="6396480" cy="525780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360" y="941760"/>
            <a:ext cx="9143280" cy="55501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48"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49"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50"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 Cloud : Team</a:t>
            </a:r>
            <a:endParaRPr/>
          </a:p>
        </p:txBody>
      </p:sp>
      <p:sp>
        <p:nvSpPr>
          <p:cNvPr id="152"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People!</a:t>
            </a:r>
            <a:endParaRPr/>
          </a:p>
          <a:p>
            <a:pPr>
              <a:lnSpc>
                <a:spcPct val="110000"/>
              </a:lnSpc>
              <a:buFont typeface="Arial"/>
              <a:buChar char="•"/>
            </a:pPr>
            <a:r>
              <a:rPr b="1" lang="en-US" sz="2400" strike="noStrike">
                <a:solidFill>
                  <a:srgbClr val="000000"/>
                </a:solidFill>
                <a:latin typeface="Arial"/>
                <a:ea typeface="DejaVu Sans"/>
              </a:rPr>
              <a:t>We are hiring!</a:t>
            </a:r>
            <a:endParaRPr/>
          </a:p>
          <a:p>
            <a:pPr>
              <a:lnSpc>
                <a:spcPct val="110000"/>
              </a:lnSpc>
              <a:buFont typeface="Arial"/>
              <a:buChar char="•"/>
            </a:pPr>
            <a:r>
              <a:rPr lang="en-US" sz="2400" strike="noStrike">
                <a:solidFill>
                  <a:srgbClr val="000000"/>
                </a:solidFill>
                <a:latin typeface="Arial"/>
                <a:ea typeface="DejaVu Sans"/>
              </a:rPr>
              <a:t>Looking for Cassandra, NoSQL, big data, cloud engineering, high availability rockstars!</a:t>
            </a:r>
            <a:endParaRPr/>
          </a:p>
          <a:p>
            <a:pPr>
              <a:lnSpc>
                <a:spcPct val="110000"/>
              </a:lnSpc>
              <a:buFont typeface="Arial"/>
              <a:buChar char="•"/>
            </a:pPr>
            <a:r>
              <a:rPr lang="en-US" sz="2400" strike="noStrike">
                <a:solidFill>
                  <a:srgbClr val="000000"/>
                </a:solidFill>
                <a:latin typeface="Arial"/>
                <a:ea typeface="DejaVu Sans"/>
              </a:rPr>
              <a:t>Looking for machine learning experts!</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54"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55"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56"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CustomShape 1"/>
          <p:cNvSpPr/>
          <p:nvPr/>
        </p:nvSpPr>
        <p:spPr>
          <a:xfrm>
            <a:off x="700560" y="1829160"/>
            <a:ext cx="7679520" cy="1426680"/>
          </a:xfrm>
          <a:prstGeom prst="rect">
            <a:avLst/>
          </a:prstGeom>
          <a:noFill/>
          <a:ln>
            <a:noFill/>
          </a:ln>
        </p:spPr>
        <p:style>
          <a:lnRef idx="0"/>
          <a:fillRef idx="0"/>
          <a:effectRef idx="0"/>
          <a:fontRef idx="minor"/>
        </p:style>
        <p:txBody>
          <a:bodyPr lIns="90000" rIns="90000" tIns="45000" bIns="45000"/>
          <a:p>
            <a:pPr>
              <a:lnSpc>
                <a:spcPct val="100000"/>
              </a:lnSpc>
            </a:pPr>
            <a:r>
              <a:rPr lang="en-US" sz="3600" strike="noStrike">
                <a:solidFill>
                  <a:srgbClr val="ffffff"/>
                </a:solidFill>
                <a:latin typeface="Arial"/>
                <a:ea typeface="DejaVu Sans"/>
              </a:rPr>
              <a:t>Bose Connected Music</a:t>
            </a:r>
            <a:endParaRPr/>
          </a:p>
          <a:p>
            <a:pPr>
              <a:lnSpc>
                <a:spcPct val="100000"/>
              </a:lnSpc>
            </a:pPr>
            <a:r>
              <a:rPr lang="en-US" sz="3600" strike="noStrike">
                <a:solidFill>
                  <a:srgbClr val="ffffff"/>
                </a:solidFill>
                <a:latin typeface="Arial"/>
                <a:ea typeface="DejaVu Sans"/>
              </a:rPr>
              <a:t>Cloud Infrastructure, Team, Strategy</a:t>
            </a:r>
            <a:endParaRPr/>
          </a:p>
        </p:txBody>
      </p:sp>
      <p:sp>
        <p:nvSpPr>
          <p:cNvPr id="123" name="CustomShape 2"/>
          <p:cNvSpPr/>
          <p:nvPr/>
        </p:nvSpPr>
        <p:spPr>
          <a:xfrm>
            <a:off x="700560" y="3777840"/>
            <a:ext cx="3892680" cy="1356120"/>
          </a:xfrm>
          <a:prstGeom prst="rect">
            <a:avLst/>
          </a:prstGeom>
          <a:noFill/>
          <a:ln>
            <a:noFill/>
          </a:ln>
        </p:spPr>
        <p:style>
          <a:lnRef idx="0"/>
          <a:fillRef idx="0"/>
          <a:effectRef idx="0"/>
          <a:fontRef idx="minor"/>
        </p:style>
        <p:txBody>
          <a:bodyPr lIns="90000" rIns="90000" tIns="45000" bIns="45000" anchor="b"/>
          <a:p>
            <a:pPr>
              <a:lnSpc>
                <a:spcPct val="100000"/>
              </a:lnSpc>
            </a:pPr>
            <a:r>
              <a:rPr lang="en-US" strike="noStrike">
                <a:solidFill>
                  <a:srgbClr val="a2a1a4"/>
                </a:solidFill>
                <a:latin typeface="Arial"/>
                <a:ea typeface="DejaVu Sans"/>
              </a:rPr>
              <a:t>Josh West &lt;josh_west@bose.com&gt;</a:t>
            </a:r>
            <a:endParaRPr/>
          </a:p>
          <a:p>
            <a:pPr>
              <a:lnSpc>
                <a:spcPct val="100000"/>
              </a:lnSpc>
            </a:pPr>
            <a:r>
              <a:rPr lang="en-US" strike="noStrike">
                <a:solidFill>
                  <a:srgbClr val="a2a1a4"/>
                </a:solidFill>
                <a:latin typeface="Arial"/>
                <a:ea typeface="DejaVu Sans"/>
              </a:rPr>
              <a:t>Cloud Architect</a:t>
            </a:r>
            <a:endParaRPr/>
          </a:p>
          <a:p>
            <a:pPr>
              <a:lnSpc>
                <a:spcPct val="100000"/>
              </a:lnSpc>
            </a:pPr>
            <a:r>
              <a:rPr lang="en-US" strike="noStrike">
                <a:solidFill>
                  <a:srgbClr val="a2a1a4"/>
                </a:solidFill>
                <a:latin typeface="Arial"/>
                <a:ea typeface="DejaVu Sans"/>
              </a:rPr>
              <a:t>Home Entertainment Division</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Cloud Strategy</a:t>
            </a:r>
            <a:endParaRPr/>
          </a:p>
        </p:txBody>
      </p:sp>
      <p:sp>
        <p:nvSpPr>
          <p:cNvPr id="158"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2400" strike="noStrike">
                <a:solidFill>
                  <a:srgbClr val="000000"/>
                </a:solidFill>
                <a:latin typeface="Arial"/>
                <a:ea typeface="DejaVu Sans"/>
              </a:rPr>
              <a:t>Enable us to lower risk, tolerate failures</a:t>
            </a:r>
            <a:endParaRPr/>
          </a:p>
          <a:p>
            <a:pPr>
              <a:lnSpc>
                <a:spcPct val="110000"/>
              </a:lnSpc>
              <a:buSzPct val="45000"/>
              <a:buFont typeface="StarSymbol"/>
              <a:buChar char=""/>
            </a:pPr>
            <a:r>
              <a:rPr lang="en-US" sz="2400" strike="noStrike">
                <a:solidFill>
                  <a:srgbClr val="000000"/>
                </a:solidFill>
                <a:latin typeface="Arial"/>
                <a:ea typeface="DejaVu Sans"/>
              </a:rPr>
              <a:t>Enable us to be cost/budget sensitive</a:t>
            </a:r>
            <a:endParaRPr/>
          </a:p>
          <a:p>
            <a:pPr>
              <a:lnSpc>
                <a:spcPct val="110000"/>
              </a:lnSpc>
              <a:buSzPct val="45000"/>
              <a:buFont typeface="StarSymbol"/>
              <a:buChar char=""/>
            </a:pPr>
            <a:r>
              <a:rPr lang="en-US" sz="2400" strike="noStrike">
                <a:solidFill>
                  <a:srgbClr val="000000"/>
                </a:solidFill>
                <a:latin typeface="Arial"/>
                <a:ea typeface="DejaVu Sans"/>
              </a:rPr>
              <a:t>Enable us to be flexible and portable</a:t>
            </a:r>
            <a:endParaRPr/>
          </a:p>
          <a:p>
            <a:pPr>
              <a:lnSpc>
                <a:spcPct val="110000"/>
              </a:lnSpc>
              <a:buSzPct val="45000"/>
              <a:buFont typeface="StarSymbol"/>
              <a:buChar char=""/>
            </a:pPr>
            <a:r>
              <a:rPr lang="en-US" sz="2400" strike="noStrike">
                <a:solidFill>
                  <a:srgbClr val="000000"/>
                </a:solidFill>
                <a:latin typeface="Arial"/>
                <a:ea typeface="DejaVu Sans"/>
              </a:rPr>
              <a:t>Let us build for global scale (and domination)</a:t>
            </a:r>
            <a:endParaRPr/>
          </a:p>
          <a:p>
            <a:pPr>
              <a:lnSpc>
                <a:spcPct val="110000"/>
              </a:lnSpc>
              <a:buSzPct val="45000"/>
              <a:buFont typeface="StarSymbol"/>
              <a:buChar char=""/>
            </a:pPr>
            <a:r>
              <a:rPr lang="en-US" sz="2400" strike="noStrike">
                <a:solidFill>
                  <a:srgbClr val="000000"/>
                </a:solidFill>
                <a:latin typeface="Arial"/>
                <a:ea typeface="DejaVu Sans"/>
              </a:rPr>
              <a:t>Strike balance between Not/Invented Here Syndrome</a:t>
            </a:r>
            <a:endParaRPr/>
          </a:p>
          <a:p>
            <a:pPr>
              <a:lnSpc>
                <a:spcPct val="110000"/>
              </a:lnSpc>
              <a:buSzPct val="45000"/>
              <a:buFont typeface="StarSymbol"/>
              <a:buChar char=""/>
            </a:pPr>
            <a:r>
              <a:rPr lang="en-US" sz="2400" strike="noStrike">
                <a:solidFill>
                  <a:srgbClr val="000000"/>
                </a:solidFill>
                <a:latin typeface="Arial"/>
                <a:ea typeface="DejaVu Sans"/>
              </a:rPr>
              <a:t>Open to the future; open to constant change</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(Not) Invented Here Syndrome</a:t>
            </a:r>
            <a:endParaRPr/>
          </a:p>
        </p:txBody>
      </p:sp>
      <p:sp>
        <p:nvSpPr>
          <p:cNvPr id="160"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With invent of {I,P,M,S}aaS, now seeing IHS</a:t>
            </a:r>
            <a:endParaRPr/>
          </a:p>
          <a:p>
            <a:pPr lvl="1">
              <a:lnSpc>
                <a:spcPct val="110000"/>
              </a:lnSpc>
              <a:buSzPct val="45000"/>
              <a:buFont typeface="StarSymbol"/>
              <a:buChar char=""/>
            </a:pPr>
            <a:r>
              <a:rPr lang="en-US" sz="2400" strike="noStrike">
                <a:solidFill>
                  <a:srgbClr val="000000"/>
                </a:solidFill>
                <a:latin typeface="Arial"/>
                <a:ea typeface="DejaVu Sans"/>
              </a:rPr>
              <a:t>Vendor and solution lock-in</a:t>
            </a:r>
            <a:endParaRPr/>
          </a:p>
          <a:p>
            <a:pPr lvl="1">
              <a:lnSpc>
                <a:spcPct val="110000"/>
              </a:lnSpc>
              <a:buSzPct val="45000"/>
              <a:buFont typeface="StarSymbol"/>
              <a:buChar char=""/>
            </a:pPr>
            <a:r>
              <a:rPr lang="en-US" sz="2400" strike="noStrike">
                <a:solidFill>
                  <a:srgbClr val="000000"/>
                </a:solidFill>
                <a:latin typeface="Arial"/>
                <a:ea typeface="DejaVu Sans"/>
              </a:rPr>
              <a:t>Great for start-ups (few people, no time)</a:t>
            </a:r>
            <a:endParaRPr/>
          </a:p>
          <a:p>
            <a:pPr lvl="1">
              <a:lnSpc>
                <a:spcPct val="110000"/>
              </a:lnSpc>
              <a:buSzPct val="45000"/>
              <a:buFont typeface="StarSymbol"/>
              <a:buChar char=""/>
            </a:pPr>
            <a:r>
              <a:rPr lang="en-US" sz="2400" strike="noStrike">
                <a:solidFill>
                  <a:srgbClr val="000000"/>
                </a:solidFill>
                <a:latin typeface="Arial"/>
                <a:ea typeface="DejaVu Sans"/>
              </a:rPr>
              <a:t>We are not a start-up (well, sorta).</a:t>
            </a:r>
            <a:endParaRPr/>
          </a:p>
          <a:p>
            <a:pPr lvl="1">
              <a:lnSpc>
                <a:spcPct val="110000"/>
              </a:lnSpc>
              <a:buSzPct val="45000"/>
              <a:buFont typeface="StarSymbol"/>
              <a:buChar char=""/>
            </a:pPr>
            <a:r>
              <a:rPr lang="en-US" sz="2400" strike="noStrike">
                <a:solidFill>
                  <a:srgbClr val="000000"/>
                </a:solidFill>
                <a:latin typeface="Arial"/>
                <a:ea typeface="DejaVu Sans"/>
              </a:rPr>
              <a:t>We have the expertise to “Do It Right”™</a:t>
            </a:r>
            <a:endParaRPr/>
          </a:p>
        </p:txBody>
      </p:sp>
      <p:pic>
        <p:nvPicPr>
          <p:cNvPr id="161" name="" descr=""/>
          <p:cNvPicPr/>
          <p:nvPr/>
        </p:nvPicPr>
        <p:blipFill>
          <a:blip r:embed="rId1"/>
          <a:stretch/>
        </p:blipFill>
        <p:spPr>
          <a:xfrm>
            <a:off x="2733840" y="4480560"/>
            <a:ext cx="3676680" cy="179136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2" name="" descr=""/>
          <p:cNvPicPr/>
          <p:nvPr/>
        </p:nvPicPr>
        <p:blipFill>
          <a:blip r:embed="rId1"/>
          <a:stretch/>
        </p:blipFill>
        <p:spPr>
          <a:xfrm>
            <a:off x="1832040" y="2205000"/>
            <a:ext cx="5479920" cy="3829680"/>
          </a:xfrm>
          <a:prstGeom prst="rect">
            <a:avLst/>
          </a:prstGeom>
          <a:ln>
            <a:noFill/>
          </a:ln>
        </p:spPr>
      </p:pic>
      <p:sp>
        <p:nvSpPr>
          <p:cNvPr id="163" name="CustomShape 1"/>
          <p:cNvSpPr/>
          <p:nvPr/>
        </p:nvSpPr>
        <p:spPr>
          <a:xfrm>
            <a:off x="475560" y="11955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Horizonal Scaling</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475560" y="11955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Infrastructure as Code</a:t>
            </a:r>
            <a:endParaRPr/>
          </a:p>
        </p:txBody>
      </p:sp>
      <p:pic>
        <p:nvPicPr>
          <p:cNvPr id="165" name="" descr=""/>
          <p:cNvPicPr/>
          <p:nvPr/>
        </p:nvPicPr>
        <p:blipFill>
          <a:blip r:embed="rId1"/>
          <a:stretch/>
        </p:blipFill>
        <p:spPr>
          <a:xfrm>
            <a:off x="709920" y="2468880"/>
            <a:ext cx="1941840" cy="1941840"/>
          </a:xfrm>
          <a:prstGeom prst="rect">
            <a:avLst/>
          </a:prstGeom>
          <a:ln>
            <a:noFill/>
          </a:ln>
        </p:spPr>
      </p:pic>
      <p:pic>
        <p:nvPicPr>
          <p:cNvPr id="166" name="" descr=""/>
          <p:cNvPicPr/>
          <p:nvPr/>
        </p:nvPicPr>
        <p:blipFill>
          <a:blip r:embed="rId2"/>
          <a:stretch/>
        </p:blipFill>
        <p:spPr>
          <a:xfrm>
            <a:off x="3474720" y="2560320"/>
            <a:ext cx="2313000" cy="2275200"/>
          </a:xfrm>
          <a:prstGeom prst="rect">
            <a:avLst/>
          </a:prstGeom>
          <a:ln>
            <a:noFill/>
          </a:ln>
        </p:spPr>
      </p:pic>
      <p:pic>
        <p:nvPicPr>
          <p:cNvPr id="167" name="" descr=""/>
          <p:cNvPicPr/>
          <p:nvPr/>
        </p:nvPicPr>
        <p:blipFill>
          <a:blip r:embed="rId3"/>
          <a:stretch/>
        </p:blipFill>
        <p:spPr>
          <a:xfrm>
            <a:off x="6289920" y="2720520"/>
            <a:ext cx="1904760" cy="1485720"/>
          </a:xfrm>
          <a:prstGeom prst="rect">
            <a:avLst/>
          </a:prstGeom>
          <a:ln>
            <a:noFill/>
          </a:ln>
        </p:spPr>
      </p:pic>
      <p:sp>
        <p:nvSpPr>
          <p:cNvPr id="168" name="TextShape 2"/>
          <p:cNvSpPr txBox="1"/>
          <p:nvPr/>
        </p:nvSpPr>
        <p:spPr>
          <a:xfrm>
            <a:off x="6747120" y="4389120"/>
            <a:ext cx="1097280" cy="457200"/>
          </a:xfrm>
          <a:prstGeom prst="rect">
            <a:avLst/>
          </a:prstGeom>
          <a:noFill/>
          <a:ln>
            <a:noFill/>
          </a:ln>
        </p:spPr>
        <p:txBody>
          <a:bodyPr lIns="90000" rIns="90000" tIns="45000" bIns="45000"/>
          <a:p>
            <a:r>
              <a:rPr b="1" lang="en-US" sz="2200">
                <a:latin typeface="Times New Roman"/>
              </a:rPr>
              <a:t>Fabric</a:t>
            </a:r>
            <a:endParaRPr/>
          </a:p>
        </p:txBody>
      </p:sp>
      <p:sp>
        <p:nvSpPr>
          <p:cNvPr id="169" name="TextShape 3"/>
          <p:cNvSpPr txBox="1"/>
          <p:nvPr/>
        </p:nvSpPr>
        <p:spPr>
          <a:xfrm>
            <a:off x="892800" y="4500000"/>
            <a:ext cx="1645920" cy="346320"/>
          </a:xfrm>
          <a:prstGeom prst="rect">
            <a:avLst/>
          </a:prstGeom>
          <a:noFill/>
          <a:ln>
            <a:noFill/>
          </a:ln>
        </p:spPr>
        <p:txBody>
          <a:bodyPr lIns="90000" rIns="90000" tIns="45000" bIns="45000"/>
          <a:p>
            <a:pPr algn="ctr"/>
            <a:r>
              <a:rPr lang="en-US">
                <a:solidFill>
                  <a:srgbClr val="9933ff"/>
                </a:solidFill>
                <a:latin typeface="Arial"/>
              </a:rPr>
              <a:t>TERRAFORM</a:t>
            </a:r>
            <a:endParaRPr/>
          </a:p>
        </p:txBody>
      </p:sp>
      <p:sp>
        <p:nvSpPr>
          <p:cNvPr id="170" name="TextShape 4"/>
          <p:cNvSpPr txBox="1"/>
          <p:nvPr/>
        </p:nvSpPr>
        <p:spPr>
          <a:xfrm>
            <a:off x="182880" y="5486400"/>
            <a:ext cx="2834640" cy="602280"/>
          </a:xfrm>
          <a:prstGeom prst="rect">
            <a:avLst/>
          </a:prstGeom>
          <a:noFill/>
          <a:ln>
            <a:noFill/>
          </a:ln>
        </p:spPr>
        <p:txBody>
          <a:bodyPr lIns="90000" rIns="90000" tIns="45000" bIns="45000"/>
          <a:p>
            <a:pPr algn="ctr"/>
            <a:r>
              <a:rPr i="1" lang="en-US">
                <a:latin typeface="Arial"/>
              </a:rPr>
              <a:t>Cloud Provisioning and</a:t>
            </a:r>
            <a:r>
              <a:rPr i="1" lang="en-US">
                <a:latin typeface="Arial"/>
              </a:rPr>
              <a:t>
</a:t>
            </a:r>
            <a:r>
              <a:rPr i="1" lang="en-US">
                <a:latin typeface="Arial"/>
              </a:rPr>
              <a:t>Configuration</a:t>
            </a:r>
            <a:endParaRPr/>
          </a:p>
        </p:txBody>
      </p:sp>
      <p:sp>
        <p:nvSpPr>
          <p:cNvPr id="171" name="TextShape 5"/>
          <p:cNvSpPr txBox="1"/>
          <p:nvPr/>
        </p:nvSpPr>
        <p:spPr>
          <a:xfrm>
            <a:off x="3108960" y="5486400"/>
            <a:ext cx="2834640" cy="602280"/>
          </a:xfrm>
          <a:prstGeom prst="rect">
            <a:avLst/>
          </a:prstGeom>
          <a:noFill/>
          <a:ln>
            <a:noFill/>
          </a:ln>
        </p:spPr>
        <p:txBody>
          <a:bodyPr lIns="90000" rIns="90000" tIns="45000" bIns="45000"/>
          <a:p>
            <a:pPr algn="ctr"/>
            <a:r>
              <a:rPr i="1" lang="en-US">
                <a:latin typeface="Arial"/>
              </a:rPr>
              <a:t>Server and Service</a:t>
            </a:r>
            <a:r>
              <a:rPr i="1" lang="en-US">
                <a:latin typeface="Arial"/>
              </a:rPr>
              <a:t>
</a:t>
            </a:r>
            <a:r>
              <a:rPr i="1" lang="en-US">
                <a:latin typeface="Arial"/>
              </a:rPr>
              <a:t>Configuration</a:t>
            </a:r>
            <a:endParaRPr/>
          </a:p>
        </p:txBody>
      </p:sp>
      <p:sp>
        <p:nvSpPr>
          <p:cNvPr id="172" name="TextShape 6"/>
          <p:cNvSpPr txBox="1"/>
          <p:nvPr/>
        </p:nvSpPr>
        <p:spPr>
          <a:xfrm>
            <a:off x="5832720" y="5486400"/>
            <a:ext cx="2834640" cy="602280"/>
          </a:xfrm>
          <a:prstGeom prst="rect">
            <a:avLst/>
          </a:prstGeom>
          <a:noFill/>
          <a:ln>
            <a:noFill/>
          </a:ln>
        </p:spPr>
        <p:txBody>
          <a:bodyPr lIns="90000" rIns="90000" tIns="45000" bIns="45000"/>
          <a:p>
            <a:pPr algn="ctr"/>
            <a:r>
              <a:rPr i="1" lang="en-US">
                <a:latin typeface="Arial"/>
              </a:rPr>
              <a:t>Data Loads and Sysadmin Tasks</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3" name="" descr=""/>
          <p:cNvPicPr/>
          <p:nvPr/>
        </p:nvPicPr>
        <p:blipFill>
          <a:blip r:embed="rId1"/>
          <a:stretch/>
        </p:blipFill>
        <p:spPr>
          <a:xfrm>
            <a:off x="1740600" y="2042640"/>
            <a:ext cx="5662800" cy="3992400"/>
          </a:xfrm>
          <a:prstGeom prst="rect">
            <a:avLst/>
          </a:prstGeom>
          <a:ln>
            <a:noFill/>
          </a:ln>
        </p:spPr>
      </p:pic>
      <p:sp>
        <p:nvSpPr>
          <p:cNvPr id="174" name="CustomShape 1"/>
          <p:cNvSpPr/>
          <p:nvPr/>
        </p:nvSpPr>
        <p:spPr>
          <a:xfrm>
            <a:off x="487440" y="106380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Expect Failure!</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CustomShape 1"/>
          <p:cNvSpPr/>
          <p:nvPr/>
        </p:nvSpPr>
        <p:spPr>
          <a:xfrm>
            <a:off x="487440" y="106380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Security</a:t>
            </a:r>
            <a:endParaRPr/>
          </a:p>
        </p:txBody>
      </p:sp>
      <p:pic>
        <p:nvPicPr>
          <p:cNvPr id="176" name="" descr=""/>
          <p:cNvPicPr/>
          <p:nvPr/>
        </p:nvPicPr>
        <p:blipFill>
          <a:blip r:embed="rId1"/>
          <a:stretch/>
        </p:blipFill>
        <p:spPr>
          <a:xfrm>
            <a:off x="1553400" y="2011680"/>
            <a:ext cx="5853240" cy="411480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CustomShape 1"/>
          <p:cNvSpPr/>
          <p:nvPr/>
        </p:nvSpPr>
        <p:spPr>
          <a:xfrm>
            <a:off x="457200" y="1130760"/>
            <a:ext cx="8228520" cy="971280"/>
          </a:xfrm>
          <a:prstGeom prst="rect">
            <a:avLst/>
          </a:prstGeom>
          <a:noFill/>
          <a:ln>
            <a:noFill/>
          </a:ln>
        </p:spPr>
        <p:style>
          <a:lnRef idx="0"/>
          <a:fillRef idx="0"/>
          <a:effectRef idx="0"/>
          <a:fontRef idx="minor"/>
        </p:style>
      </p:sp>
      <p:pic>
        <p:nvPicPr>
          <p:cNvPr id="178" name="" descr=""/>
          <p:cNvPicPr/>
          <p:nvPr/>
        </p:nvPicPr>
        <p:blipFill>
          <a:blip r:embed="rId1"/>
          <a:stretch/>
        </p:blipFill>
        <p:spPr>
          <a:xfrm>
            <a:off x="1212840" y="1920240"/>
            <a:ext cx="6925320" cy="4331520"/>
          </a:xfrm>
          <a:prstGeom prst="rect">
            <a:avLst/>
          </a:prstGeom>
          <a:ln>
            <a:noFill/>
          </a:ln>
        </p:spPr>
      </p:pic>
      <p:sp>
        <p:nvSpPr>
          <p:cNvPr id="179" name="CustomShape 2"/>
          <p:cNvSpPr/>
          <p:nvPr/>
        </p:nvSpPr>
        <p:spPr>
          <a:xfrm>
            <a:off x="346320" y="1005840"/>
            <a:ext cx="841248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Strategy: Cross Cloud Provider (Hybrid)</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Bose Connected Music Project</a:t>
            </a:r>
            <a:endParaRPr/>
          </a:p>
        </p:txBody>
      </p:sp>
      <p:sp>
        <p:nvSpPr>
          <p:cNvPr id="125"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Home Entertainment Division</a:t>
            </a:r>
            <a:endParaRPr/>
          </a:p>
          <a:p>
            <a:pPr>
              <a:lnSpc>
                <a:spcPct val="110000"/>
              </a:lnSpc>
              <a:buFont typeface="Arial"/>
              <a:buChar char="•"/>
            </a:pPr>
            <a:r>
              <a:rPr lang="en-US" sz="2400" strike="noStrike">
                <a:solidFill>
                  <a:srgbClr val="000000"/>
                </a:solidFill>
                <a:latin typeface="Arial"/>
                <a:ea typeface="DejaVu Sans"/>
              </a:rPr>
              <a:t>Research and Advanced Development</a:t>
            </a:r>
            <a:endParaRPr/>
          </a:p>
          <a:p>
            <a:pPr>
              <a:lnSpc>
                <a:spcPct val="110000"/>
              </a:lnSpc>
              <a:buFont typeface="Arial"/>
              <a:buChar char="•"/>
            </a:pPr>
            <a:r>
              <a:rPr lang="en-US" sz="2400" strike="noStrike">
                <a:solidFill>
                  <a:srgbClr val="000000"/>
                </a:solidFill>
                <a:latin typeface="Arial"/>
                <a:ea typeface="DejaVu Sans"/>
              </a:rPr>
              <a:t>Product Owner &amp; Manager:  Keith Martin</a:t>
            </a:r>
            <a:endParaRPr/>
          </a:p>
          <a:p>
            <a:pPr>
              <a:lnSpc>
                <a:spcPct val="110000"/>
              </a:lnSpc>
              <a:buFont typeface="Arial"/>
              <a:buChar char="•"/>
            </a:pPr>
            <a:r>
              <a:rPr lang="en-US" sz="2400" strike="noStrike">
                <a:solidFill>
                  <a:srgbClr val="000000"/>
                </a:solidFill>
                <a:latin typeface="Arial"/>
                <a:ea typeface="DejaVu Sans"/>
              </a:rPr>
              <a:t>Algorithms and Cloud Experience</a:t>
            </a:r>
            <a:endParaRPr/>
          </a:p>
          <a:p>
            <a:pPr>
              <a:lnSpc>
                <a:spcPct val="110000"/>
              </a:lnSpc>
            </a:pP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ACE Organization</a:t>
            </a:r>
            <a:endParaRPr/>
          </a:p>
        </p:txBody>
      </p:sp>
      <p:pic>
        <p:nvPicPr>
          <p:cNvPr id="127" name="" descr=""/>
          <p:cNvPicPr/>
          <p:nvPr/>
        </p:nvPicPr>
        <p:blipFill>
          <a:blip r:embed="rId1"/>
          <a:stretch/>
        </p:blipFill>
        <p:spPr>
          <a:xfrm>
            <a:off x="548640" y="934200"/>
            <a:ext cx="8503200" cy="54662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CustomShape 1"/>
          <p:cNvSpPr/>
          <p:nvPr/>
        </p:nvSpPr>
        <p:spPr>
          <a:xfrm>
            <a:off x="2532600" y="2242080"/>
            <a:ext cx="4078080" cy="3767040"/>
          </a:xfrm>
          <a:prstGeom prst="ellipse">
            <a:avLst/>
          </a:prstGeom>
          <a:solidFill>
            <a:srgbClr val="cfe7f5"/>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Strategy</a:t>
            </a:r>
            <a:endParaRPr/>
          </a:p>
        </p:txBody>
      </p:sp>
      <p:sp>
        <p:nvSpPr>
          <p:cNvPr id="129" name="CustomShape 2"/>
          <p:cNvSpPr/>
          <p:nvPr/>
        </p:nvSpPr>
        <p:spPr>
          <a:xfrm>
            <a:off x="3186360" y="3266640"/>
            <a:ext cx="2770560" cy="2559600"/>
          </a:xfrm>
          <a:prstGeom prst="ellipse">
            <a:avLst/>
          </a:prstGeom>
          <a:solidFill>
            <a:srgbClr val="99ccff"/>
          </a:solidFill>
          <a:ln>
            <a:solidFill>
              <a:srgbClr val="3465a4"/>
            </a:solidFill>
          </a:ln>
        </p:spPr>
        <p:style>
          <a:lnRef idx="0"/>
          <a:fillRef idx="0"/>
          <a:effectRef idx="0"/>
          <a:fontRef idx="minor"/>
        </p:style>
        <p:txBody>
          <a:bodyPr wrap="none" lIns="90000" rIns="90000" tIns="45000" bIns="45000"/>
          <a:p>
            <a:pPr algn="ctr">
              <a:lnSpc>
                <a:spcPct val="100000"/>
              </a:lnSpc>
            </a:pPr>
            <a:r>
              <a:rPr lang="en-US" strike="noStrike">
                <a:solidFill>
                  <a:srgbClr val="000000"/>
                </a:solidFill>
                <a:latin typeface="Arial"/>
                <a:ea typeface="DejaVu Sans"/>
              </a:rPr>
              <a:t>DevOps Team</a:t>
            </a:r>
            <a:endParaRPr/>
          </a:p>
        </p:txBody>
      </p:sp>
      <p:sp>
        <p:nvSpPr>
          <p:cNvPr id="130" name="CustomShape 3"/>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Cloud</a:t>
            </a:r>
            <a:endParaRPr/>
          </a:p>
        </p:txBody>
      </p:sp>
      <p:sp>
        <p:nvSpPr>
          <p:cNvPr id="131" name="CustomShape 4"/>
          <p:cNvSpPr/>
          <p:nvPr/>
        </p:nvSpPr>
        <p:spPr>
          <a:xfrm>
            <a:off x="3826440" y="4201200"/>
            <a:ext cx="1490400" cy="1383840"/>
          </a:xfrm>
          <a:prstGeom prst="ellipse">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lang="en-US" strike="noStrike">
                <a:solidFill>
                  <a:srgbClr val="000000"/>
                </a:solidFill>
                <a:latin typeface="Arial"/>
                <a:ea typeface="DejaVu Sans"/>
              </a:rPr>
              <a:t>Cloud &amp; App</a:t>
            </a:r>
            <a:endParaRPr/>
          </a:p>
          <a:p>
            <a:pPr algn="ctr">
              <a:lnSpc>
                <a:spcPct val="100000"/>
              </a:lnSpc>
            </a:pPr>
            <a:r>
              <a:rPr lang="en-US" strike="noStrike">
                <a:solidFill>
                  <a:srgbClr val="000000"/>
                </a:solidFill>
                <a:latin typeface="Arial"/>
                <a:ea typeface="DejaVu Sans"/>
              </a:rPr>
              <a:t>Infrastructure</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How : Cloud : Infrastructure</a:t>
            </a:r>
            <a:endParaRPr/>
          </a:p>
        </p:txBody>
      </p:sp>
      <p:sp>
        <p:nvSpPr>
          <p:cNvPr id="133"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lang="en-US" sz="2400" strike="noStrike">
                <a:solidFill>
                  <a:srgbClr val="000000"/>
                </a:solidFill>
                <a:latin typeface="Arial"/>
                <a:ea typeface="DejaVu Sans"/>
              </a:rPr>
              <a:t>Introduction to Cloud Computing</a:t>
            </a:r>
            <a:endParaRPr/>
          </a:p>
          <a:p>
            <a:pPr>
              <a:lnSpc>
                <a:spcPct val="110000"/>
              </a:lnSpc>
              <a:buFont typeface="Arial"/>
              <a:buChar char="•"/>
            </a:pPr>
            <a:r>
              <a:rPr lang="en-US" sz="2400" strike="noStrike">
                <a:solidFill>
                  <a:srgbClr val="000000"/>
                </a:solidFill>
                <a:latin typeface="Arial"/>
                <a:ea typeface="DejaVu Sans"/>
              </a:rPr>
              <a:t>Infrastructure as a Service</a:t>
            </a:r>
            <a:endParaRPr/>
          </a:p>
          <a:p>
            <a:pPr>
              <a:lnSpc>
                <a:spcPct val="110000"/>
              </a:lnSpc>
              <a:buFont typeface="Arial"/>
              <a:buChar char="•"/>
            </a:pPr>
            <a:r>
              <a:rPr lang="en-US" sz="2400" strike="noStrike">
                <a:solidFill>
                  <a:srgbClr val="000000"/>
                </a:solidFill>
                <a:latin typeface="Arial"/>
                <a:ea typeface="DejaVu Sans"/>
              </a:rPr>
              <a:t>Amazon Web Services  </a:t>
            </a:r>
            <a:endParaRPr/>
          </a:p>
          <a:p>
            <a:pPr lvl="1">
              <a:lnSpc>
                <a:spcPct val="110000"/>
              </a:lnSpc>
              <a:buSzPct val="45000"/>
              <a:buFont typeface="StarSymbol"/>
              <a:buChar char=""/>
            </a:pPr>
            <a:r>
              <a:rPr lang="en-US" sz="2400" strike="noStrike">
                <a:solidFill>
                  <a:srgbClr val="000000"/>
                </a:solidFill>
                <a:latin typeface="Arial"/>
                <a:ea typeface="DejaVu Sans"/>
              </a:rPr>
              <a:t>Pioneered IaaS in 2006 (Xen)</a:t>
            </a:r>
            <a:endParaRPr/>
          </a:p>
          <a:p>
            <a:pPr>
              <a:lnSpc>
                <a:spcPct val="110000"/>
              </a:lnSpc>
              <a:buFont typeface="Arial"/>
              <a:buChar char="•"/>
            </a:pPr>
            <a:r>
              <a:rPr lang="en-US" sz="2400" strike="noStrike">
                <a:solidFill>
                  <a:srgbClr val="000000"/>
                </a:solidFill>
                <a:latin typeface="Arial"/>
                <a:ea typeface="DejaVu Sans"/>
              </a:rPr>
              <a:t>Multiple cloud providers available today:</a:t>
            </a:r>
            <a:endParaRPr/>
          </a:p>
          <a:p>
            <a:pPr lvl="1">
              <a:lnSpc>
                <a:spcPct val="110000"/>
              </a:lnSpc>
              <a:buSzPct val="45000"/>
              <a:buFont typeface="StarSymbol"/>
              <a:buChar char=""/>
            </a:pPr>
            <a:r>
              <a:rPr lang="en-US" sz="2400" strike="noStrike">
                <a:solidFill>
                  <a:srgbClr val="000000"/>
                </a:solidFill>
                <a:latin typeface="Arial"/>
                <a:ea typeface="DejaVu Sans"/>
              </a:rPr>
              <a:t>Microsoft Azure</a:t>
            </a:r>
            <a:endParaRPr/>
          </a:p>
          <a:p>
            <a:pPr lvl="1">
              <a:lnSpc>
                <a:spcPct val="110000"/>
              </a:lnSpc>
              <a:buSzPct val="45000"/>
              <a:buFont typeface="StarSymbol"/>
              <a:buChar char=""/>
            </a:pPr>
            <a:r>
              <a:rPr lang="en-US" sz="2400" strike="noStrike">
                <a:solidFill>
                  <a:srgbClr val="000000"/>
                </a:solidFill>
                <a:latin typeface="Arial"/>
                <a:ea typeface="DejaVu Sans"/>
              </a:rPr>
              <a:t>Google Compute Engine</a:t>
            </a:r>
            <a:endParaRPr/>
          </a:p>
          <a:p>
            <a:pPr lvl="1">
              <a:lnSpc>
                <a:spcPct val="110000"/>
              </a:lnSpc>
              <a:buSzPct val="45000"/>
              <a:buFont typeface="StarSymbol"/>
              <a:buChar char=""/>
            </a:pPr>
            <a:r>
              <a:rPr lang="en-US" sz="2400" strike="noStrike">
                <a:solidFill>
                  <a:srgbClr val="000000"/>
                </a:solidFill>
                <a:latin typeface="Arial"/>
                <a:ea typeface="DejaVu Sans"/>
              </a:rPr>
              <a:t>Rackspace Cloud, HP Helion, etc....</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Jeff Bezos AWS Memo</a:t>
            </a:r>
            <a:endParaRPr/>
          </a:p>
        </p:txBody>
      </p:sp>
      <p:sp>
        <p:nvSpPr>
          <p:cNvPr id="135"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SzPct val="45000"/>
              <a:buFont typeface="StarSymbol"/>
              <a:buChar char=""/>
            </a:pPr>
            <a:r>
              <a:rPr lang="en-US" sz="1600" strike="noStrike">
                <a:solidFill>
                  <a:srgbClr val="000000"/>
                </a:solidFill>
                <a:latin typeface="Arial"/>
                <a:ea typeface="DejaVu Sans"/>
              </a:rPr>
              <a:t>All teams will henceforth expose their data and functionality through service interfaces.</a:t>
            </a:r>
            <a:endParaRPr/>
          </a:p>
          <a:p>
            <a:pPr>
              <a:lnSpc>
                <a:spcPct val="110000"/>
              </a:lnSpc>
              <a:buSzPct val="45000"/>
              <a:buFont typeface="StarSymbol"/>
              <a:buChar char=""/>
            </a:pPr>
            <a:r>
              <a:rPr lang="en-US" sz="1600" strike="noStrike">
                <a:solidFill>
                  <a:srgbClr val="000000"/>
                </a:solidFill>
                <a:latin typeface="Arial"/>
                <a:ea typeface="DejaVu Sans"/>
              </a:rPr>
              <a:t>Teams must communicate with each other through these interfaces.</a:t>
            </a:r>
            <a:endParaRPr/>
          </a:p>
          <a:p>
            <a:pPr>
              <a:lnSpc>
                <a:spcPct val="110000"/>
              </a:lnSpc>
              <a:buSzPct val="45000"/>
              <a:buFont typeface="StarSymbol"/>
              <a:buChar char=""/>
            </a:pPr>
            <a:r>
              <a:rPr lang="en-US" sz="1600" strike="noStrike">
                <a:solidFill>
                  <a:srgbClr val="000000"/>
                </a:solidFill>
                <a:latin typeface="Arial"/>
                <a:ea typeface="DejaVu Sans"/>
              </a:rPr>
              <a:t>There will be no other form of inter-process communication allowed: no direct linking, no direct reads of another team’s data store, no shared-memory model, no back-doors whatsoever. The only communication allowed is via service interface calls over the network.</a:t>
            </a:r>
            <a:endParaRPr/>
          </a:p>
          <a:p>
            <a:pPr>
              <a:lnSpc>
                <a:spcPct val="110000"/>
              </a:lnSpc>
              <a:buSzPct val="45000"/>
              <a:buFont typeface="StarSymbol"/>
              <a:buChar char=""/>
            </a:pPr>
            <a:r>
              <a:rPr lang="en-US" sz="1600" strike="noStrike">
                <a:solidFill>
                  <a:srgbClr val="000000"/>
                </a:solidFill>
                <a:latin typeface="Arial"/>
                <a:ea typeface="DejaVu Sans"/>
              </a:rPr>
              <a:t>It doesn’t matter what technology they use.</a:t>
            </a:r>
            <a:endParaRPr/>
          </a:p>
          <a:p>
            <a:pPr>
              <a:lnSpc>
                <a:spcPct val="110000"/>
              </a:lnSpc>
              <a:buSzPct val="45000"/>
              <a:buFont typeface="StarSymbol"/>
              <a:buChar char=""/>
            </a:pPr>
            <a:r>
              <a:rPr lang="en-US" sz="1600" strike="noStrike">
                <a:solidFill>
                  <a:srgbClr val="000000"/>
                </a:solidFill>
                <a:latin typeface="Arial"/>
                <a:ea typeface="DejaVu Sans"/>
              </a:rPr>
              <a:t>All service interfaces, without exception, must be designed from the ground up to be externalizable. That is to say, the team must plan and design to be able to expose the interface to developers in the outside world. No exceptions.</a:t>
            </a:r>
            <a:endParaRPr/>
          </a:p>
          <a:p>
            <a:pPr>
              <a:lnSpc>
                <a:spcPct val="110000"/>
              </a:lnSpc>
              <a:buSzPct val="45000"/>
              <a:buFont typeface="StarSymbol"/>
              <a:buChar char=""/>
            </a:pPr>
            <a:r>
              <a:rPr b="1" i="1" lang="en-US" sz="1600" strike="noStrike">
                <a:solidFill>
                  <a:srgbClr val="000000"/>
                </a:solidFill>
                <a:latin typeface="Arial"/>
                <a:ea typeface="DejaVu Sans"/>
              </a:rPr>
              <a:t>Anyone who doesn’t do this will be fired.  Thank you; have a nice day! </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Amazon Web Services Concepts</a:t>
            </a:r>
            <a:endParaRPr/>
          </a:p>
        </p:txBody>
      </p:sp>
      <p:sp>
        <p:nvSpPr>
          <p:cNvPr id="137" name="CustomShape 2"/>
          <p:cNvSpPr/>
          <p:nvPr/>
        </p:nvSpPr>
        <p:spPr>
          <a:xfrm>
            <a:off x="457200" y="2287800"/>
            <a:ext cx="8228520" cy="3822840"/>
          </a:xfrm>
          <a:prstGeom prst="rect">
            <a:avLst/>
          </a:prstGeom>
          <a:noFill/>
          <a:ln>
            <a:noFill/>
          </a:ln>
        </p:spPr>
        <p:style>
          <a:lnRef idx="0"/>
          <a:fillRef idx="0"/>
          <a:effectRef idx="0"/>
          <a:fontRef idx="minor"/>
        </p:style>
        <p:txBody>
          <a:bodyPr lIns="90000" rIns="90000" tIns="45000" bIns="45000"/>
          <a:p>
            <a:pPr>
              <a:lnSpc>
                <a:spcPct val="110000"/>
              </a:lnSpc>
              <a:buFont typeface="Arial"/>
              <a:buChar char="•"/>
            </a:pPr>
            <a:r>
              <a:rPr b="1" lang="en-US" sz="2400" strike="noStrike">
                <a:solidFill>
                  <a:srgbClr val="000000"/>
                </a:solidFill>
                <a:latin typeface="Arial"/>
                <a:ea typeface="DejaVu Sans"/>
              </a:rPr>
              <a:t>Instance</a:t>
            </a:r>
            <a:r>
              <a:rPr lang="en-US" sz="2400" strike="noStrike">
                <a:solidFill>
                  <a:srgbClr val="000000"/>
                </a:solidFill>
                <a:latin typeface="Arial"/>
                <a:ea typeface="DejaVu Sans"/>
              </a:rPr>
              <a:t>:  virtual server</a:t>
            </a:r>
            <a:endParaRPr/>
          </a:p>
          <a:p>
            <a:pPr>
              <a:lnSpc>
                <a:spcPct val="110000"/>
              </a:lnSpc>
              <a:buFont typeface="Arial"/>
              <a:buChar char="•"/>
            </a:pPr>
            <a:r>
              <a:rPr b="1" lang="en-US" sz="2400" strike="noStrike">
                <a:solidFill>
                  <a:srgbClr val="000000"/>
                </a:solidFill>
                <a:latin typeface="Arial"/>
                <a:ea typeface="DejaVu Sans"/>
              </a:rPr>
              <a:t>Region</a:t>
            </a:r>
            <a:r>
              <a:rPr lang="en-US" sz="2400" strike="noStrike">
                <a:solidFill>
                  <a:srgbClr val="000000"/>
                </a:solidFill>
                <a:latin typeface="Arial"/>
                <a:ea typeface="DejaVu Sans"/>
              </a:rPr>
              <a:t>:    collection of datacenters proximally located</a:t>
            </a:r>
            <a:r>
              <a:rPr lang="en-US" sz="2400" strike="noStrike">
                <a:solidFill>
                  <a:srgbClr val="000000"/>
                </a:solidFill>
                <a:latin typeface="Arial"/>
                <a:ea typeface="DejaVu Sans"/>
              </a:rPr>
              <a:t>
</a:t>
            </a:r>
            <a:r>
              <a:rPr lang="en-US" sz="2400" strike="noStrike">
                <a:solidFill>
                  <a:srgbClr val="000000"/>
                </a:solidFill>
                <a:latin typeface="Arial"/>
                <a:ea typeface="DejaVu Sans"/>
              </a:rPr>
              <a:t>                 network is one fabric (connected)</a:t>
            </a:r>
            <a:endParaRPr/>
          </a:p>
          <a:p>
            <a:pPr>
              <a:lnSpc>
                <a:spcPct val="110000"/>
              </a:lnSpc>
              <a:buFont typeface="Arial"/>
              <a:buChar char="•"/>
            </a:pPr>
            <a:r>
              <a:rPr b="1" lang="en-US" sz="2400" strike="noStrike">
                <a:solidFill>
                  <a:srgbClr val="000000"/>
                </a:solidFill>
                <a:latin typeface="Arial"/>
                <a:ea typeface="DejaVu Sans"/>
              </a:rPr>
              <a:t>Availability Zone</a:t>
            </a:r>
            <a:r>
              <a:rPr lang="en-US" sz="2400" strike="noStrike">
                <a:solidFill>
                  <a:srgbClr val="000000"/>
                </a:solidFill>
                <a:latin typeface="Arial"/>
                <a:ea typeface="DejaVu Sans"/>
              </a:rPr>
              <a:t>:  datacenter with a region</a:t>
            </a:r>
            <a:endParaRPr/>
          </a:p>
          <a:p>
            <a:pPr>
              <a:lnSpc>
                <a:spcPct val="110000"/>
              </a:lnSpc>
              <a:buFont typeface="Arial"/>
              <a:buChar char="•"/>
            </a:pPr>
            <a:r>
              <a:rPr b="1" lang="en-US" sz="2400" strike="noStrike">
                <a:solidFill>
                  <a:srgbClr val="000000"/>
                </a:solidFill>
                <a:latin typeface="Arial"/>
                <a:ea typeface="DejaVu Sans"/>
              </a:rPr>
              <a:t>Billing</a:t>
            </a:r>
            <a:r>
              <a:rPr lang="en-US" sz="2400" strike="noStrike">
                <a:solidFill>
                  <a:srgbClr val="000000"/>
                </a:solidFill>
                <a:latin typeface="Arial"/>
                <a:ea typeface="DejaVu Sans"/>
              </a:rPr>
              <a:t>:  charged based on usage</a:t>
            </a:r>
            <a:endParaRPr/>
          </a:p>
          <a:p>
            <a:pPr lvl="2">
              <a:lnSpc>
                <a:spcPct val="110000"/>
              </a:lnSpc>
              <a:buSzPct val="45000"/>
              <a:buFont typeface="StarSymbol"/>
              <a:buChar char=""/>
            </a:pPr>
            <a:r>
              <a:rPr lang="en-US" sz="2400" strike="noStrike">
                <a:solidFill>
                  <a:srgbClr val="000000"/>
                </a:solidFill>
                <a:latin typeface="Arial"/>
                <a:ea typeface="DejaVu Sans"/>
              </a:rPr>
              <a:t>Cpu time</a:t>
            </a:r>
            <a:endParaRPr/>
          </a:p>
          <a:p>
            <a:pPr lvl="2">
              <a:lnSpc>
                <a:spcPct val="110000"/>
              </a:lnSpc>
              <a:buSzPct val="45000"/>
              <a:buFont typeface="StarSymbol"/>
              <a:buChar char=""/>
            </a:pPr>
            <a:r>
              <a:rPr lang="en-US" sz="2400" strike="noStrike">
                <a:solidFill>
                  <a:srgbClr val="000000"/>
                </a:solidFill>
                <a:latin typeface="Arial"/>
                <a:ea typeface="DejaVu Sans"/>
              </a:rPr>
              <a:t>Network traffic</a:t>
            </a:r>
            <a:endParaRPr/>
          </a:p>
          <a:p>
            <a:pPr lvl="2">
              <a:lnSpc>
                <a:spcPct val="110000"/>
              </a:lnSpc>
              <a:buSzPct val="45000"/>
              <a:buFont typeface="StarSymbol"/>
              <a:buChar char=""/>
            </a:pPr>
            <a:r>
              <a:rPr lang="en-US" sz="2400" strike="noStrike">
                <a:solidFill>
                  <a:srgbClr val="000000"/>
                </a:solidFill>
                <a:latin typeface="Arial"/>
                <a:ea typeface="DejaVu Sans"/>
              </a:rPr>
              <a:t>Storage</a:t>
            </a:r>
            <a:endParaRPr/>
          </a:p>
          <a:p>
            <a:pPr lvl="2">
              <a:lnSpc>
                <a:spcPct val="110000"/>
              </a:lnSpc>
              <a:buSzPct val="45000"/>
              <a:buFont typeface="StarSymbol"/>
              <a:buChar char=""/>
            </a:pPr>
            <a:r>
              <a:rPr lang="en-US" sz="2400" strike="noStrike">
                <a:solidFill>
                  <a:srgbClr val="000000"/>
                </a:solidFill>
                <a:latin typeface="Arial"/>
                <a:ea typeface="DejaVu Sans"/>
              </a:rPr>
              <a:t>Everything and anything...</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CustomShape 1"/>
          <p:cNvSpPr/>
          <p:nvPr/>
        </p:nvSpPr>
        <p:spPr>
          <a:xfrm>
            <a:off x="457200" y="1130760"/>
            <a:ext cx="8228520" cy="971280"/>
          </a:xfrm>
          <a:prstGeom prst="rect">
            <a:avLst/>
          </a:prstGeom>
          <a:noFill/>
          <a:ln>
            <a:noFill/>
          </a:ln>
        </p:spPr>
        <p:style>
          <a:lnRef idx="0"/>
          <a:fillRef idx="0"/>
          <a:effectRef idx="0"/>
          <a:fontRef idx="minor"/>
        </p:style>
        <p:txBody>
          <a:bodyPr lIns="90000" rIns="90000" tIns="45000" bIns="45000" anchor="ctr"/>
          <a:p>
            <a:pPr algn="ctr">
              <a:lnSpc>
                <a:spcPct val="100000"/>
              </a:lnSpc>
            </a:pPr>
            <a:r>
              <a:rPr lang="en-US" sz="3600" strike="noStrike">
                <a:solidFill>
                  <a:srgbClr val="000000"/>
                </a:solidFill>
                <a:latin typeface="Arial"/>
                <a:ea typeface="DejaVu Sans"/>
              </a:rPr>
              <a:t>AWS Regions and Availabilty Zones</a:t>
            </a:r>
            <a:endParaRPr/>
          </a:p>
        </p:txBody>
      </p:sp>
      <p:pic>
        <p:nvPicPr>
          <p:cNvPr id="139" name="" descr=""/>
          <p:cNvPicPr/>
          <p:nvPr/>
        </p:nvPicPr>
        <p:blipFill>
          <a:blip r:embed="rId1"/>
          <a:stretch/>
        </p:blipFill>
        <p:spPr>
          <a:xfrm>
            <a:off x="1920240" y="2462040"/>
            <a:ext cx="5302800" cy="29073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